
<file path=[Content_Types].xml><?xml version="1.0" encoding="utf-8"?>
<Types xmlns="http://schemas.openxmlformats.org/package/2006/content-types">
  <Default Extension="tiff" ContentType="image/tiff"/>
  <Default Extension="rels" ContentType="application/vnd.openxmlformats-package.relationships+xml"/>
  <Default Extension="xml" ContentType="application/xml"/>
  <Default Extension="jpeg" ContentType="image/jpeg"/>
  <Default Extension="emf" ContentType="image/x-emf"/>
  <Default Extension="png" ContentType="image/png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1.xml" ContentType="application/vnd.openxmlformats-officedocument.theme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theme/theme1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4"/>
  </p:notesMasterIdLst>
  <p:sldIdLst>
    <p:sldId id="292" r:id="rId16"/>
    <p:sldId id="288" r:id="rId17"/>
    <p:sldId id="283" r:id="rId18"/>
    <p:sldId id="287" r:id="rId19"/>
    <p:sldId id="260" r:id="rId20"/>
    <p:sldId id="264" r:id="rId21"/>
    <p:sldId id="284" r:id="rId22"/>
    <p:sldId id="257" r:id="rId23"/>
    <p:sldId id="289" r:id="rId24"/>
    <p:sldId id="286" r:id="rId25"/>
    <p:sldId id="281" r:id="rId26"/>
    <p:sldId id="259" r:id="rId27"/>
    <p:sldId id="290" r:id="rId28"/>
    <p:sldId id="269" r:id="rId29"/>
    <p:sldId id="270" r:id="rId30"/>
    <p:sldId id="271" r:id="rId31"/>
    <p:sldId id="272" r:id="rId32"/>
    <p:sldId id="273" r:id="rId33"/>
    <p:sldId id="291" r:id="rId34"/>
    <p:sldId id="275" r:id="rId35"/>
    <p:sldId id="276" r:id="rId36"/>
    <p:sldId id="277" r:id="rId37"/>
    <p:sldId id="265" r:id="rId38"/>
    <p:sldId id="263" r:id="rId39"/>
    <p:sldId id="261" r:id="rId40"/>
    <p:sldId id="262" r:id="rId41"/>
    <p:sldId id="266" r:id="rId42"/>
    <p:sldId id="28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3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printerSettings" Target="printerSettings/printerSettings1.bin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tableStyles" Target="tableStyles.xml"/><Relationship Id="rId44" Type="http://schemas.openxmlformats.org/officeDocument/2006/relationships/notesMaster" Target="notesMasters/notesMaster1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presProps" Target="presProps.xml"/><Relationship Id="rId35" Type="http://schemas.openxmlformats.org/officeDocument/2006/relationships/slide" Target="slides/slide20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1C05A-BBAC-0741-9B8E-1278839E95F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5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6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6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1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e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Relationship Id="rId5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274306"/>
          <a:lstStyle/>
          <a:p>
            <a:pPr algn="ctr"/>
            <a:r>
              <a:rPr lang="en-US" dirty="0">
                <a:latin typeface="Arial Black"/>
                <a:cs typeface="Arial Black"/>
              </a:rPr>
              <a:t>DARE-NGS: Towards Extensible and Scalable NGS Analytics on the TeraGrid/XD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Joohyun </a:t>
            </a:r>
            <a:r>
              <a:rPr lang="en-US" dirty="0"/>
              <a:t>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143000" y="4318000"/>
            <a:ext cx="8001000" cy="2540000"/>
          </a:xfrm>
        </p:spPr>
        <p:txBody>
          <a:bodyPr/>
          <a:lstStyle/>
          <a:p>
            <a:r>
              <a:rPr lang="en-US" dirty="0" smtClean="0"/>
              <a:t>Building and Installing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39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47333"/>
            <a:ext cx="8122888" cy="5092768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 Framework: Built upon SAGA-based Pilot-Job (</a:t>
            </a:r>
            <a:r>
              <a:rPr lang="en-US" dirty="0" err="1" smtClean="0"/>
              <a:t>BigJob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21222"/>
            <a:ext cx="5847074" cy="48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</a:t>
            </a:r>
            <a:r>
              <a:rPr lang="en-US" dirty="0" smtClean="0"/>
              <a:t>Framework: SAGA-based Solution</a:t>
            </a: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2607732"/>
            <a:ext cx="7966954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1917" y="2084512"/>
            <a:ext cx="334888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SAGA-based Solution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SAGA-based Solution</a:t>
            </a:r>
            <a:endParaRPr 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SAGA-based Solution</a:t>
            </a:r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8374063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</a:t>
            </a: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b="1" dirty="0" smtClean="0"/>
              <a:t>BES, UNICORE, Globus GRAM2, </a:t>
            </a:r>
            <a:r>
              <a:rPr lang="en-US" sz="7200" b="1" dirty="0" err="1" smtClean="0"/>
              <a:t>gLite</a:t>
            </a:r>
            <a:endParaRPr lang="en-US" sz="7200" b="1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119530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</a:t>
            </a:r>
            <a:r>
              <a:rPr lang="en-US" sz="2400" dirty="0" smtClean="0"/>
              <a:t>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3" name="Rectangle 2"/>
          <p:cNvSpPr/>
          <p:nvPr/>
        </p:nvSpPr>
        <p:spPr>
          <a:xfrm>
            <a:off x="287870" y="1969869"/>
            <a:ext cx="812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Infrastructure Independent Pilot-Job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</a:t>
            </a:r>
            <a:r>
              <a:rPr lang="en-US" sz="3800" dirty="0"/>
              <a:t>: Decouple resource allocation from resource-workload binding</a:t>
            </a:r>
            <a:endParaRPr lang="en-US" dirty="0"/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Enhancing resource utilization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Facilitate high-throughput simulations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Basis for Application-level Scheduling Resource binding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Two unique aspects  </a:t>
            </a:r>
            <a:r>
              <a:rPr lang="en-US" sz="3800" dirty="0"/>
              <a:t>about the SAGA-based Pilot-Job: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Infrastructure Independent</a:t>
            </a:r>
          </a:p>
          <a:p>
            <a:pPr lvl="2">
              <a:lnSpc>
                <a:spcPct val="120000"/>
              </a:lnSpc>
            </a:pPr>
            <a:r>
              <a:rPr lang="en-US" dirty="0" err="1"/>
              <a:t>Falkon</a:t>
            </a:r>
            <a:r>
              <a:rPr lang="en-US" dirty="0"/>
              <a:t>, Condor Glide-in, Ganga-Diane (EGEE/EGI), DIRAC/WMS, PANDA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Frameworks based upon PJs (pull model) for specific PGI/back-end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Do not support MPI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SAGA-based Pilot-Job form the basis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</a:t>
            </a:r>
            <a:r>
              <a:rPr lang="en-US" dirty="0" smtClean="0"/>
              <a:t>NGS: </a:t>
            </a:r>
            <a:r>
              <a:rPr lang="en-US" dirty="0"/>
              <a:t>Mapping</a:t>
            </a:r>
            <a:r>
              <a:rPr lang="en-US" dirty="0" smtClean="0"/>
              <a:t> to Scalable </a:t>
            </a:r>
            <a:r>
              <a:rPr lang="en-US" dirty="0"/>
              <a:t>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953620"/>
            <a:ext cx="5012266" cy="327070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1" y="5802538"/>
            <a:ext cx="4507457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situation (target species, NGS protocol, multi-core, cluster environment, disk space, main memory, and parallelization) for optimal performance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39343" y="1812874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5217141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DARE-NGS: Mapping to 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817641"/>
            <a:ext cx="3763962" cy="49525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B. </a:t>
            </a:r>
            <a:r>
              <a:rPr lang="en-US" sz="1800" dirty="0" err="1" smtClean="0"/>
              <a:t>Glumae</a:t>
            </a:r>
            <a:r>
              <a:rPr lang="en-US" sz="1800" dirty="0"/>
              <a:t> </a:t>
            </a:r>
            <a:r>
              <a:rPr lang="en-US" sz="1800" dirty="0" smtClean="0"/>
              <a:t>: Small (7 </a:t>
            </a:r>
            <a:r>
              <a:rPr lang="en-US" sz="1800" dirty="0" err="1" smtClean="0"/>
              <a:t>Mbp</a:t>
            </a:r>
            <a:r>
              <a:rPr lang="en-US" sz="1800" dirty="0" smtClean="0"/>
              <a:t>) but multiple genomes (multiple strains or </a:t>
            </a:r>
            <a:r>
              <a:rPr lang="en-US" sz="1800" dirty="0" err="1" smtClean="0"/>
              <a:t>transcriptome</a:t>
            </a:r>
            <a:r>
              <a:rPr lang="en-US" sz="18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Larger genome (3 </a:t>
            </a:r>
            <a:r>
              <a:rPr lang="en-US" sz="1800" dirty="0" err="1" smtClean="0"/>
              <a:t>Gbp</a:t>
            </a:r>
            <a:r>
              <a:rPr lang="en-US" sz="18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56785"/>
              </p:ext>
            </p:extLst>
          </p:nvPr>
        </p:nvGraphicFramePr>
        <p:xfrm>
          <a:off x="3941070" y="1860700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9997"/>
                <a:gridCol w="1169061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80940" y="5385236"/>
            <a:ext cx="5202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</a:t>
            </a:r>
            <a:r>
              <a:rPr lang="en-US" dirty="0" smtClean="0"/>
              <a:t>NGS: </a:t>
            </a:r>
            <a:r>
              <a:rPr lang="en-US" dirty="0"/>
              <a:t>Mapping</a:t>
            </a:r>
            <a:r>
              <a:rPr lang="en-US" dirty="0" smtClean="0"/>
              <a:t> to </a:t>
            </a:r>
            <a:r>
              <a:rPr lang="en-US" dirty="0"/>
              <a:t>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226" y="4978517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574832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</a:t>
            </a:r>
            <a:r>
              <a:rPr lang="en-US" dirty="0" smtClean="0"/>
              <a:t>NGS: </a:t>
            </a:r>
            <a:r>
              <a:rPr lang="en-US" dirty="0"/>
              <a:t>Mapping</a:t>
            </a:r>
            <a:r>
              <a:rPr lang="en-US" dirty="0" smtClean="0"/>
              <a:t> to </a:t>
            </a:r>
            <a:r>
              <a:rPr lang="en-US" dirty="0"/>
              <a:t>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66217"/>
              </p:ext>
            </p:extLst>
          </p:nvPr>
        </p:nvGraphicFramePr>
        <p:xfrm>
          <a:off x="307013" y="937585"/>
          <a:ext cx="5026986" cy="5773018"/>
        </p:xfrm>
        <a:graphic>
          <a:graphicData uri="http://schemas.openxmlformats.org/drawingml/2006/table">
            <a:tbl>
              <a:tblPr/>
              <a:tblGrid>
                <a:gridCol w="1222605"/>
                <a:gridCol w="422709"/>
                <a:gridCol w="422709"/>
                <a:gridCol w="422709"/>
                <a:gridCol w="422709"/>
                <a:gridCol w="422709"/>
                <a:gridCol w="422709"/>
                <a:gridCol w="422709"/>
                <a:gridCol w="422709"/>
                <a:gridCol w="422709"/>
              </a:tblGrid>
              <a:tr h="260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28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67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67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67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7010" y="132148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868397"/>
            <a:ext cx="8679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Strength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+ </a:t>
            </a:r>
            <a:r>
              <a:rPr lang="en-US" sz="1600" dirty="0" smtClean="0">
                <a:latin typeface="Symbol" charset="2"/>
                <a:cs typeface="Symbol" charset="2"/>
              </a:rPr>
              <a:t>a</a:t>
            </a:r>
            <a:r>
              <a:rPr lang="en-US" sz="1600" dirty="0" smtClean="0"/>
              <a:t> (distributed, scale-out, and large scale data management)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151615"/>
            <a:ext cx="4173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Reference genome </a:t>
            </a:r>
          </a:p>
          <a:p>
            <a:r>
              <a:rPr lang="en-US" sz="1600" dirty="0" smtClean="0"/>
              <a:t>index 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Short read files :  e.g.</a:t>
            </a:r>
          </a:p>
          <a:p>
            <a:r>
              <a:rPr lang="en-US" sz="1600" dirty="0" smtClean="0"/>
              <a:t>9 GB ( about 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69562"/>
              </p:ext>
            </p:extLst>
          </p:nvPr>
        </p:nvGraphicFramePr>
        <p:xfrm>
          <a:off x="4407262" y="3228852"/>
          <a:ext cx="4633054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9591" y="2880687"/>
            <a:ext cx="232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429013"/>
            <a:ext cx="85227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HPC-HTC 1: EGEE-TG[-NAREGI] / HPC-HTC 2: KEK/NAREGI-TG /HPC-HTC 3: </a:t>
            </a:r>
            <a:r>
              <a:rPr lang="en-US" sz="1600" dirty="0" err="1"/>
              <a:t>ExTENCI</a:t>
            </a:r>
            <a:r>
              <a:rPr lang="en-US" sz="1600" dirty="0"/>
              <a:t> [TG-OSG] /HPC-HPC 1: TG-DEISA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GANGA/DIANE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buFont typeface="Arial" charset="0"/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4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buNone/>
            </a:pP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214770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9550" y="2512921"/>
            <a:ext cx="8777682" cy="4345079"/>
            <a:chOff x="123625" y="1591320"/>
            <a:chExt cx="8965755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757170" y="4321479"/>
              <a:ext cx="2061022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3625" y="4321479"/>
              <a:ext cx="2525524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218982" y="4405750"/>
              <a:ext cx="1757816" cy="145809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Analysis </a:t>
              </a:r>
            </a:p>
            <a:p>
              <a:pPr algn="ctr"/>
              <a:r>
                <a:rPr lang="en-US" kern="1200" dirty="0" smtClean="0"/>
                <a:t>(RNA-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</a:t>
              </a:r>
              <a:r>
                <a:rPr lang="en-US" kern="1200" dirty="0" err="1" smtClean="0"/>
                <a:t>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Exome Analysis</a:t>
              </a:r>
              <a:endParaRPr lang="en-US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9" y="4365447"/>
              <a:ext cx="1179986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Analysis (WGS)</a:t>
              </a:r>
              <a:endParaRPr lang="en-US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</a:t>
              </a:r>
              <a:r>
                <a:rPr lang="en-US" sz="1600" kern="1200" dirty="0" smtClean="0"/>
                <a:t>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</a:t>
            </a:r>
            <a:r>
              <a:rPr lang="en-US" sz="1600" dirty="0" smtClean="0"/>
              <a:t>Gene </a:t>
            </a:r>
            <a:r>
              <a:rPr lang="en-US" sz="1600" dirty="0" smtClean="0"/>
              <a:t>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47326" y="5558118"/>
            <a:ext cx="5057795" cy="7078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/>
              <a:t>Task Level Concurrency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453683" y="9553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Distributed Computing: Solution or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8079</TotalTime>
  <Words>2498</Words>
  <Application>Microsoft Macintosh PowerPoint</Application>
  <PresentationFormat>On-screen Show (4:3)</PresentationFormat>
  <Paragraphs>417</Paragraphs>
  <Slides>28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DARE-NGS: Towards Extensible and Scalable NGS Analytics on the TeraGrid/XD    Joohyun Kim, Sharath Maddineni, Shantenu Jha Center for Computation and Technology (CCT) Louisiana State University 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PowerPoint Presentation</vt:lpstr>
      <vt:lpstr>Distributed Computing: Solution or Complexity?</vt:lpstr>
      <vt:lpstr>Distributed Computing : Solution or Another Complexity?</vt:lpstr>
      <vt:lpstr>DARE Framework: Built upon SAGA-based Pilot-Job (BigJob)</vt:lpstr>
      <vt:lpstr>DARE Framework: Built upon SAGA-BigJob</vt:lpstr>
      <vt:lpstr>DARE Framework: SAGA-based Solution</vt:lpstr>
      <vt:lpstr>DARE Framework: SAGA-based Solution</vt:lpstr>
      <vt:lpstr>DARE Framework: SAGA-based Solution</vt:lpstr>
      <vt:lpstr>DARE Framework: SAGA-based Solution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DARE-NGS: Mapping to Scalable Distributed HPC resources</vt:lpstr>
      <vt:lpstr>DARE-NGS: Mapping to Scalable Distributed HPC resources</vt:lpstr>
      <vt:lpstr>DARE-NGS: Mapping to Scalable Distributed HPC resources</vt:lpstr>
      <vt:lpstr>DARE-NGS: Mapping to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130</cp:revision>
  <dcterms:created xsi:type="dcterms:W3CDTF">2011-04-14T08:15:03Z</dcterms:created>
  <dcterms:modified xsi:type="dcterms:W3CDTF">2011-04-14T13:57:51Z</dcterms:modified>
</cp:coreProperties>
</file>